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77" r:id="rId5"/>
    <p:sldId id="278" r:id="rId6"/>
    <p:sldId id="276" r:id="rId7"/>
    <p:sldId id="256" r:id="rId8"/>
    <p:sldId id="271" r:id="rId9"/>
    <p:sldId id="279" r:id="rId10"/>
    <p:sldId id="280" r:id="rId11"/>
    <p:sldId id="281" r:id="rId12"/>
    <p:sldId id="282" r:id="rId13"/>
    <p:sldId id="283"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106" d="100"/>
          <a:sy n="106" d="100"/>
        </p:scale>
        <p:origin x="234" y="10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12/3/2022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12/3/2022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7" name="Date Placeholder 6"/>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9" name="Slide Number Placeholder 8"/>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3" name="Date Placeholder 2"/>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5" name="Slide Number Placeholder 4"/>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100"/>
            </a:lvl1pPr>
          </a:lstStyle>
          <a:p>
            <a:endParaRPr lang="en-US"/>
          </a:p>
        </p:txBody>
      </p:sp>
      <p:sp>
        <p:nvSpPr>
          <p:cNvPr id="2" name="Date Placeholder 1"/>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4" name="Slide Number Placeholder 3"/>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a:t>Click to edit Master title style</a:t>
            </a:r>
            <a:endParaRPr dirty="0"/>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a:t>Click to edit Master title style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10;"/>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a:t>Click to edit Master title style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10;"/>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12/3/2022</a:t>
            </a:fld>
            <a:endParaRPr lang="en-US"/>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293813" y="6400801"/>
            <a:ext cx="6324599" cy="276226"/>
          </a:xfrm>
          <a:prstGeom prst="rect">
            <a:avLst/>
          </a:prstGeom>
        </p:spPr>
        <p:txBody>
          <a:bodyPr vert="horz" lIns="91440" tIns="45720" rIns="91440" bIns="45720" rtlCol="0" anchor="ctr"/>
          <a:lstStyle>
            <a:lvl1pPr algn="l">
              <a:defRPr sz="1000" cap="all" baseline="0">
                <a:solidFill>
                  <a:schemeClr val="tx1">
                    <a:tint val="75000"/>
                  </a:schemeClr>
                </a:solidFill>
              </a:defRPr>
            </a:lvl1pPr>
          </a:lstStyle>
          <a:p>
            <a:endParaRPr/>
          </a:p>
        </p:txBody>
      </p:sp>
      <p:sp>
        <p:nvSpPr>
          <p:cNvPr id="4" name="Date Placeholder 3"/>
          <p:cNvSpPr>
            <a:spLocks noGrp="1"/>
          </p:cNvSpPr>
          <p:nvPr>
            <p:ph type="dt" sz="half" idx="2"/>
          </p:nvPr>
        </p:nvSpPr>
        <p:spPr>
          <a:xfrm>
            <a:off x="7999412" y="6400801"/>
            <a:ext cx="13200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881DC1F7-A9E9-4D8B-8C97-C74523B2CF2A}" type="datetimeFigureOut">
              <a:rPr lang="en-US"/>
              <a:pPr/>
              <a:t>12/3/2022</a:t>
            </a:fld>
            <a:endParaRPr/>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Font typeface="Century" pitchFamily="18" charset="0"/>
        <a:buChar char="–"/>
        <a:defRPr sz="2000" kern="1200">
          <a:solidFill>
            <a:schemeClr val="tx1"/>
          </a:solidFill>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277DA-9F23-B678-955D-AED8E76632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2FF8B3-56A2-1564-0ADF-A3289E37BED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0769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277DA-9F23-B678-955D-AED8E7663251}"/>
              </a:ext>
            </a:extLst>
          </p:cNvPr>
          <p:cNvSpPr>
            <a:spLocks noGrp="1"/>
          </p:cNvSpPr>
          <p:nvPr>
            <p:ph type="title"/>
          </p:nvPr>
        </p:nvSpPr>
        <p:spPr>
          <a:xfrm>
            <a:off x="1293812" y="1676400"/>
            <a:ext cx="9601200" cy="3276600"/>
          </a:xfrm>
        </p:spPr>
        <p:txBody>
          <a:bodyPr>
            <a:noAutofit/>
          </a:bodyPr>
          <a:lstStyle/>
          <a:p>
            <a:pPr algn="ctr"/>
            <a:r>
              <a:rPr lang="en-US" sz="12500" dirty="0"/>
              <a:t>Romans 6:15-23</a:t>
            </a:r>
          </a:p>
        </p:txBody>
      </p:sp>
    </p:spTree>
    <p:extLst>
      <p:ext uri="{BB962C8B-B14F-4D97-AF65-F5344CB8AC3E}">
        <p14:creationId xmlns:p14="http://schemas.microsoft.com/office/powerpoint/2010/main" val="37045262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D9E1-696E-3ABE-4A02-F873DA2796DD}"/>
              </a:ext>
            </a:extLst>
          </p:cNvPr>
          <p:cNvSpPr>
            <a:spLocks noGrp="1"/>
          </p:cNvSpPr>
          <p:nvPr>
            <p:ph type="title"/>
          </p:nvPr>
        </p:nvSpPr>
        <p:spPr/>
        <p:txBody>
          <a:bodyPr>
            <a:normAutofit fontScale="90000"/>
          </a:bodyPr>
          <a:lstStyle/>
          <a:p>
            <a:pPr algn="ctr"/>
            <a:r>
              <a:rPr lang="en-US" sz="8800" b="1" i="1" dirty="0"/>
              <a:t>SLAVE</a:t>
            </a:r>
            <a:endParaRPr lang="en-US" b="1" i="1" dirty="0"/>
          </a:p>
        </p:txBody>
      </p:sp>
      <p:pic>
        <p:nvPicPr>
          <p:cNvPr id="5" name="Content Placeholder 4" descr="A picture containing floor, indoor&#10;&#10;Description automatically generated">
            <a:extLst>
              <a:ext uri="{FF2B5EF4-FFF2-40B4-BE49-F238E27FC236}">
                <a16:creationId xmlns:a16="http://schemas.microsoft.com/office/drawing/2014/main" id="{E72B54E8-8101-FDD1-7740-A758A6A573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3812" y="1447800"/>
            <a:ext cx="9601200" cy="2895600"/>
          </a:xfrm>
        </p:spPr>
      </p:pic>
      <p:sp>
        <p:nvSpPr>
          <p:cNvPr id="6" name="TextBox 5">
            <a:extLst>
              <a:ext uri="{FF2B5EF4-FFF2-40B4-BE49-F238E27FC236}">
                <a16:creationId xmlns:a16="http://schemas.microsoft.com/office/drawing/2014/main" id="{2A330C21-25B1-2515-44E5-C12FF397C10E}"/>
              </a:ext>
            </a:extLst>
          </p:cNvPr>
          <p:cNvSpPr txBox="1"/>
          <p:nvPr/>
        </p:nvSpPr>
        <p:spPr>
          <a:xfrm>
            <a:off x="1370012" y="4323030"/>
            <a:ext cx="9525000" cy="2123658"/>
          </a:xfrm>
          <a:prstGeom prst="rect">
            <a:avLst/>
          </a:prstGeom>
          <a:noFill/>
        </p:spPr>
        <p:txBody>
          <a:bodyPr wrap="square" rtlCol="0">
            <a:spAutoFit/>
          </a:bodyPr>
          <a:lstStyle/>
          <a:p>
            <a:pPr algn="ctr"/>
            <a:r>
              <a:rPr lang="en-US" sz="4400" dirty="0"/>
              <a:t>Uncleanness and Lawlessness</a:t>
            </a:r>
          </a:p>
          <a:p>
            <a:pPr algn="ctr"/>
            <a:r>
              <a:rPr lang="en-US" sz="4400" dirty="0"/>
              <a:t>Righteousness and Holiness</a:t>
            </a:r>
          </a:p>
          <a:p>
            <a:pPr algn="ctr"/>
            <a:r>
              <a:rPr lang="en-US" sz="4400" dirty="0"/>
              <a:t>Slaves of SIN or of GOD</a:t>
            </a:r>
          </a:p>
        </p:txBody>
      </p:sp>
    </p:spTree>
    <p:extLst>
      <p:ext uri="{BB962C8B-B14F-4D97-AF65-F5344CB8AC3E}">
        <p14:creationId xmlns:p14="http://schemas.microsoft.com/office/powerpoint/2010/main" val="216517673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657600"/>
          </a:xfrm>
        </p:spPr>
        <p:txBody>
          <a:bodyPr/>
          <a:lstStyle/>
          <a:p>
            <a:pPr algn="ctr"/>
            <a:r>
              <a:rPr lang="en-US" sz="9600" b="1" dirty="0"/>
              <a:t>What Do You Expect To Receive?</a:t>
            </a:r>
          </a:p>
        </p:txBody>
      </p:sp>
    </p:spTree>
    <p:extLst>
      <p:ext uri="{BB962C8B-B14F-4D97-AF65-F5344CB8AC3E}">
        <p14:creationId xmlns:p14="http://schemas.microsoft.com/office/powerpoint/2010/main" val="360082013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SIN DEFINED</a:t>
            </a:r>
          </a:p>
        </p:txBody>
      </p:sp>
      <p:sp>
        <p:nvSpPr>
          <p:cNvPr id="14" name="Content Placeholder 13"/>
          <p:cNvSpPr>
            <a:spLocks noGrp="1"/>
          </p:cNvSpPr>
          <p:nvPr>
            <p:ph idx="1"/>
          </p:nvPr>
        </p:nvSpPr>
        <p:spPr>
          <a:xfrm>
            <a:off x="1179513" y="1556304"/>
            <a:ext cx="5714998" cy="2710895"/>
          </a:xfrm>
        </p:spPr>
        <p:txBody>
          <a:bodyPr>
            <a:normAutofit fontScale="85000" lnSpcReduction="20000"/>
          </a:bodyPr>
          <a:lstStyle/>
          <a:p>
            <a:pPr>
              <a:lnSpc>
                <a:spcPct val="120000"/>
              </a:lnSpc>
            </a:pPr>
            <a:r>
              <a:rPr lang="el-GR" sz="2800" dirty="0"/>
              <a:t>ἁμαρτ</a:t>
            </a:r>
            <a:r>
              <a:rPr lang="en-US" sz="2800" dirty="0" err="1"/>
              <a:t>i</a:t>
            </a:r>
            <a:r>
              <a:rPr lang="el-GR" sz="2800" dirty="0"/>
              <a:t>α</a:t>
            </a:r>
            <a:r>
              <a:rPr lang="en-US" sz="2800" dirty="0"/>
              <a:t> - hamartia </a:t>
            </a:r>
          </a:p>
          <a:p>
            <a:pPr>
              <a:lnSpc>
                <a:spcPct val="120000"/>
              </a:lnSpc>
            </a:pPr>
            <a:r>
              <a:rPr lang="en-US" sz="2800" dirty="0"/>
              <a:t>“To miss the mark…”</a:t>
            </a:r>
          </a:p>
          <a:p>
            <a:pPr>
              <a:lnSpc>
                <a:spcPct val="120000"/>
              </a:lnSpc>
            </a:pPr>
            <a:r>
              <a:rPr lang="en-US" sz="2800" dirty="0"/>
              <a:t>“to err, be mistaken, to miss or wander from the path of uprightness and honor, to do or go wrong, to wander from the law of God…”</a:t>
            </a:r>
          </a:p>
        </p:txBody>
      </p:sp>
      <p:pic>
        <p:nvPicPr>
          <p:cNvPr id="3" name="Picture 2" descr="A picture containing projector&#10;&#10;Description automatically generated">
            <a:extLst>
              <a:ext uri="{FF2B5EF4-FFF2-40B4-BE49-F238E27FC236}">
                <a16:creationId xmlns:a16="http://schemas.microsoft.com/office/drawing/2014/main" id="{8AFC24A3-AED6-54C5-5D8A-FB4AF0FB05A2}"/>
              </a:ext>
            </a:extLst>
          </p:cNvPr>
          <p:cNvPicPr>
            <a:picLocks noChangeAspect="1"/>
          </p:cNvPicPr>
          <p:nvPr/>
        </p:nvPicPr>
        <p:blipFill rotWithShape="1">
          <a:blip r:embed="rId2">
            <a:extLst>
              <a:ext uri="{28A0092B-C50C-407E-A947-70E740481C1C}">
                <a14:useLocalDpi xmlns:a14="http://schemas.microsoft.com/office/drawing/2010/main" val="0"/>
              </a:ext>
            </a:extLst>
          </a:blip>
          <a:srcRect l="22506" t="27617"/>
          <a:stretch/>
        </p:blipFill>
        <p:spPr>
          <a:xfrm>
            <a:off x="6780212" y="1523999"/>
            <a:ext cx="4725095" cy="2710895"/>
          </a:xfrm>
          <a:prstGeom prst="rect">
            <a:avLst/>
          </a:prstGeom>
        </p:spPr>
      </p:pic>
      <p:sp>
        <p:nvSpPr>
          <p:cNvPr id="4" name="TextBox 3">
            <a:extLst>
              <a:ext uri="{FF2B5EF4-FFF2-40B4-BE49-F238E27FC236}">
                <a16:creationId xmlns:a16="http://schemas.microsoft.com/office/drawing/2014/main" id="{C2451D8E-9B65-FBCA-F047-2801730EAF66}"/>
              </a:ext>
            </a:extLst>
          </p:cNvPr>
          <p:cNvSpPr txBox="1"/>
          <p:nvPr/>
        </p:nvSpPr>
        <p:spPr>
          <a:xfrm>
            <a:off x="1293812" y="4364505"/>
            <a:ext cx="10135295" cy="2246769"/>
          </a:xfrm>
          <a:prstGeom prst="rect">
            <a:avLst/>
          </a:prstGeom>
          <a:noFill/>
        </p:spPr>
        <p:txBody>
          <a:bodyPr wrap="square" rtlCol="0">
            <a:spAutoFit/>
          </a:bodyPr>
          <a:lstStyle/>
          <a:p>
            <a:r>
              <a:rPr lang="en-US" sz="2800" dirty="0"/>
              <a:t>Lawlessness – Transgression of Law – 1 John 3:4</a:t>
            </a:r>
          </a:p>
          <a:p>
            <a:r>
              <a:rPr lang="en-US" sz="2800" dirty="0"/>
              <a:t>1 John 5:17 “All unrighteousness is sin…”</a:t>
            </a:r>
          </a:p>
          <a:p>
            <a:r>
              <a:rPr lang="en-US" sz="2800" dirty="0"/>
              <a:t>Hebrews 10:26,27 “if we sin willfully…. No longer a sacrifice for sins…” </a:t>
            </a:r>
          </a:p>
          <a:p>
            <a:r>
              <a:rPr lang="en-US" sz="2800" dirty="0"/>
              <a:t>Acts 5:1-11; 1 Corinthians 11:30; James 4:17</a:t>
            </a:r>
          </a:p>
        </p:txBody>
      </p:sp>
    </p:spTree>
    <p:extLst>
      <p:ext uri="{BB962C8B-B14F-4D97-AF65-F5344CB8AC3E}">
        <p14:creationId xmlns:p14="http://schemas.microsoft.com/office/powerpoint/2010/main" val="39707986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4">
                                            <p:txEl>
                                              <p:pRg st="2" end="2"/>
                                            </p:txEl>
                                          </p:spTgt>
                                        </p:tgtEl>
                                        <p:attrNameLst>
                                          <p:attrName>style.visibility</p:attrName>
                                        </p:attrNameLst>
                                      </p:cBhvr>
                                      <p:to>
                                        <p:strVal val="visible"/>
                                      </p:to>
                                    </p:set>
                                    <p:anim calcmode="lin" valueType="num">
                                      <p:cBhvr>
                                        <p:cTn id="26"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 calcmode="lin" valueType="num">
                                      <p:cBhvr>
                                        <p:cTn id="33"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34"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 calcmode="lin" valueType="num">
                                      <p:cBhvr>
                                        <p:cTn id="40"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41"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42" dur="10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 calcmode="lin" valueType="num">
                                      <p:cBhvr>
                                        <p:cTn id="4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4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49" dur="1000"/>
                                        <p:tgtEl>
                                          <p:spTgt spid="4">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nodeType="clickEffect">
                                  <p:stCondLst>
                                    <p:cond delay="0"/>
                                  </p:stCondLst>
                                  <p:childTnLst>
                                    <p:set>
                                      <p:cBhvr>
                                        <p:cTn id="53" dur="1" fill="hold">
                                          <p:stCondLst>
                                            <p:cond delay="0"/>
                                          </p:stCondLst>
                                        </p:cTn>
                                        <p:tgtEl>
                                          <p:spTgt spid="4">
                                            <p:txEl>
                                              <p:pRg st="3" end="3"/>
                                            </p:txEl>
                                          </p:spTgt>
                                        </p:tgtEl>
                                        <p:attrNameLst>
                                          <p:attrName>style.visibility</p:attrName>
                                        </p:attrNameLst>
                                      </p:cBhvr>
                                      <p:to>
                                        <p:strVal val="visible"/>
                                      </p:to>
                                    </p:set>
                                    <p:anim calcmode="lin" valueType="num">
                                      <p:cBhvr>
                                        <p:cTn id="54"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55"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56"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WAGES OF SIN</a:t>
            </a:r>
          </a:p>
        </p:txBody>
      </p:sp>
      <p:sp>
        <p:nvSpPr>
          <p:cNvPr id="14" name="Content Placeholder 13"/>
          <p:cNvSpPr>
            <a:spLocks noGrp="1"/>
          </p:cNvSpPr>
          <p:nvPr>
            <p:ph idx="1"/>
          </p:nvPr>
        </p:nvSpPr>
        <p:spPr>
          <a:xfrm>
            <a:off x="1179513" y="1556304"/>
            <a:ext cx="5714998" cy="2710895"/>
          </a:xfrm>
        </p:spPr>
        <p:txBody>
          <a:bodyPr>
            <a:noAutofit/>
          </a:bodyPr>
          <a:lstStyle/>
          <a:p>
            <a:r>
              <a:rPr lang="el-GR" sz="2500" dirty="0"/>
              <a:t>ὀψώνιον</a:t>
            </a:r>
            <a:r>
              <a:rPr lang="en-US" sz="2500" dirty="0"/>
              <a:t>- </a:t>
            </a:r>
            <a:r>
              <a:rPr lang="en-US" sz="2500" dirty="0" err="1"/>
              <a:t>opsōnion</a:t>
            </a:r>
            <a:r>
              <a:rPr lang="en-US" sz="2500" dirty="0"/>
              <a:t> </a:t>
            </a:r>
          </a:p>
          <a:p>
            <a:r>
              <a:rPr lang="en-US" sz="2500" dirty="0"/>
              <a:t>“a soldiers pay or hire for someone to do some job”</a:t>
            </a:r>
          </a:p>
          <a:p>
            <a:r>
              <a:rPr lang="en-US" sz="2500" dirty="0"/>
              <a:t>Luke 3:14 “content with your wages”</a:t>
            </a:r>
          </a:p>
          <a:p>
            <a:r>
              <a:rPr lang="en-US" sz="2500" dirty="0"/>
              <a:t>2 Corinthians 11:8 “taking wages”</a:t>
            </a:r>
          </a:p>
        </p:txBody>
      </p:sp>
      <p:sp>
        <p:nvSpPr>
          <p:cNvPr id="4" name="TextBox 3">
            <a:extLst>
              <a:ext uri="{FF2B5EF4-FFF2-40B4-BE49-F238E27FC236}">
                <a16:creationId xmlns:a16="http://schemas.microsoft.com/office/drawing/2014/main" id="{C2451D8E-9B65-FBCA-F047-2801730EAF66}"/>
              </a:ext>
            </a:extLst>
          </p:cNvPr>
          <p:cNvSpPr txBox="1"/>
          <p:nvPr/>
        </p:nvSpPr>
        <p:spPr>
          <a:xfrm>
            <a:off x="1293812" y="4364505"/>
            <a:ext cx="10135295" cy="1815882"/>
          </a:xfrm>
          <a:prstGeom prst="rect">
            <a:avLst/>
          </a:prstGeom>
          <a:noFill/>
        </p:spPr>
        <p:txBody>
          <a:bodyPr wrap="square" rtlCol="0">
            <a:spAutoFit/>
          </a:bodyPr>
          <a:lstStyle/>
          <a:p>
            <a:r>
              <a:rPr lang="en-US" sz="2800" dirty="0"/>
              <a:t>Death – Acts 17:28</a:t>
            </a:r>
          </a:p>
          <a:p>
            <a:r>
              <a:rPr lang="en-US" sz="2800" dirty="0"/>
              <a:t>Sin separates us – Isaiah 59:1,2</a:t>
            </a:r>
          </a:p>
          <a:p>
            <a:r>
              <a:rPr lang="en-US" sz="2800" dirty="0"/>
              <a:t>Romans 5:12</a:t>
            </a:r>
          </a:p>
          <a:p>
            <a:r>
              <a:rPr lang="en-US" sz="2800" dirty="0"/>
              <a:t>Revelation 21:8</a:t>
            </a:r>
          </a:p>
        </p:txBody>
      </p:sp>
      <p:pic>
        <p:nvPicPr>
          <p:cNvPr id="2" name="Picture 1">
            <a:extLst>
              <a:ext uri="{FF2B5EF4-FFF2-40B4-BE49-F238E27FC236}">
                <a16:creationId xmlns:a16="http://schemas.microsoft.com/office/drawing/2014/main" id="{DFF4C77E-484E-0556-7A6D-40D6C38B7342}"/>
              </a:ext>
            </a:extLst>
          </p:cNvPr>
          <p:cNvPicPr>
            <a:picLocks noChangeAspect="1"/>
          </p:cNvPicPr>
          <p:nvPr/>
        </p:nvPicPr>
        <p:blipFill rotWithShape="1">
          <a:blip r:embed="rId2"/>
          <a:srcRect t="6828" b="9566"/>
          <a:stretch/>
        </p:blipFill>
        <p:spPr>
          <a:xfrm>
            <a:off x="7920244" y="1219200"/>
            <a:ext cx="2758867" cy="3145305"/>
          </a:xfrm>
          <a:prstGeom prst="rect">
            <a:avLst/>
          </a:prstGeom>
        </p:spPr>
      </p:pic>
    </p:spTree>
    <p:extLst>
      <p:ext uri="{BB962C8B-B14F-4D97-AF65-F5344CB8AC3E}">
        <p14:creationId xmlns:p14="http://schemas.microsoft.com/office/powerpoint/2010/main" val="239773034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4">
                                            <p:txEl>
                                              <p:pRg st="2" end="2"/>
                                            </p:txEl>
                                          </p:spTgt>
                                        </p:tgtEl>
                                        <p:attrNameLst>
                                          <p:attrName>style.visibility</p:attrName>
                                        </p:attrNameLst>
                                      </p:cBhvr>
                                      <p:to>
                                        <p:strVal val="visible"/>
                                      </p:to>
                                    </p:set>
                                    <p:anim calcmode="lin" valueType="num">
                                      <p:cBhvr>
                                        <p:cTn id="26"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4">
                                            <p:txEl>
                                              <p:pRg st="3" end="3"/>
                                            </p:txEl>
                                          </p:spTgt>
                                        </p:tgtEl>
                                        <p:attrNameLst>
                                          <p:attrName>style.visibility</p:attrName>
                                        </p:attrNameLst>
                                      </p:cBhvr>
                                      <p:to>
                                        <p:strVal val="visible"/>
                                      </p:to>
                                    </p:set>
                                    <p:anim calcmode="lin" valueType="num">
                                      <p:cBhvr>
                                        <p:cTn id="33"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 calcmode="lin" valueType="num">
                                      <p:cBhvr>
                                        <p:cTn id="40"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41"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42" dur="1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 calcmode="lin" valueType="num">
                                      <p:cBhvr>
                                        <p:cTn id="4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4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49" dur="1000"/>
                                        <p:tgtEl>
                                          <p:spTgt spid="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nodeType="click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anim calcmode="lin" valueType="num">
                                      <p:cBhvr>
                                        <p:cTn id="5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5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56" dur="1000"/>
                                        <p:tgtEl>
                                          <p:spTgt spid="4">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nodeType="clickEffect">
                                  <p:stCondLst>
                                    <p:cond delay="0"/>
                                  </p:stCondLst>
                                  <p:childTnLst>
                                    <p:set>
                                      <p:cBhvr>
                                        <p:cTn id="60" dur="1" fill="hold">
                                          <p:stCondLst>
                                            <p:cond delay="0"/>
                                          </p:stCondLst>
                                        </p:cTn>
                                        <p:tgtEl>
                                          <p:spTgt spid="4">
                                            <p:txEl>
                                              <p:pRg st="3" end="3"/>
                                            </p:txEl>
                                          </p:spTgt>
                                        </p:tgtEl>
                                        <p:attrNameLst>
                                          <p:attrName>style.visibility</p:attrName>
                                        </p:attrNameLst>
                                      </p:cBhvr>
                                      <p:to>
                                        <p:strVal val="visible"/>
                                      </p:to>
                                    </p:set>
                                    <p:anim calcmode="lin" valueType="num">
                                      <p:cBhvr>
                                        <p:cTn id="6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6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6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381000"/>
            <a:ext cx="9601200" cy="685800"/>
          </a:xfrm>
        </p:spPr>
        <p:txBody>
          <a:bodyPr/>
          <a:lstStyle/>
          <a:p>
            <a:r>
              <a:rPr lang="en-US" dirty="0"/>
              <a:t>FREE GIFT OF GOD</a:t>
            </a:r>
          </a:p>
        </p:txBody>
      </p:sp>
      <p:sp>
        <p:nvSpPr>
          <p:cNvPr id="14" name="Content Placeholder 13"/>
          <p:cNvSpPr>
            <a:spLocks noGrp="1"/>
          </p:cNvSpPr>
          <p:nvPr>
            <p:ph idx="1"/>
          </p:nvPr>
        </p:nvSpPr>
        <p:spPr>
          <a:xfrm>
            <a:off x="1179512" y="1066800"/>
            <a:ext cx="9715499" cy="5257800"/>
          </a:xfrm>
        </p:spPr>
        <p:txBody>
          <a:bodyPr>
            <a:noAutofit/>
          </a:bodyPr>
          <a:lstStyle/>
          <a:p>
            <a:r>
              <a:rPr lang="en-US" sz="2800" dirty="0"/>
              <a:t>Titus 2:11,12 “grace of God that brings salvation has appeared to all men…”</a:t>
            </a:r>
          </a:p>
          <a:p>
            <a:r>
              <a:rPr lang="en-US" sz="2800" dirty="0"/>
              <a:t>“Free gift” is UNMERITED – so also is GRACE</a:t>
            </a:r>
          </a:p>
          <a:p>
            <a:r>
              <a:rPr lang="en-US" sz="2800" dirty="0"/>
              <a:t>LIFE – Genesis Chapter 1</a:t>
            </a:r>
          </a:p>
          <a:p>
            <a:r>
              <a:rPr lang="en-US" sz="2800" dirty="0"/>
              <a:t>Is this the “eternal life” Paul spoke of?</a:t>
            </a:r>
          </a:p>
          <a:p>
            <a:r>
              <a:rPr lang="en-US" sz="2800" dirty="0"/>
              <a:t>NO!</a:t>
            </a:r>
          </a:p>
          <a:p>
            <a:r>
              <a:rPr lang="en-US" sz="2800" dirty="0"/>
              <a:t>LIFE which is ETERNAL – not life as we know it without end!</a:t>
            </a:r>
          </a:p>
          <a:p>
            <a:r>
              <a:rPr lang="en-US" sz="2800" dirty="0"/>
              <a:t>1 John 2:25 “He has promised us- eternal life.”</a:t>
            </a:r>
          </a:p>
          <a:p>
            <a:r>
              <a:rPr lang="en-US" sz="2800" dirty="0"/>
              <a:t>John 10:10; 17:3 “this is eternal life…”</a:t>
            </a:r>
          </a:p>
        </p:txBody>
      </p:sp>
    </p:spTree>
    <p:extLst>
      <p:ext uri="{BB962C8B-B14F-4D97-AF65-F5344CB8AC3E}">
        <p14:creationId xmlns:p14="http://schemas.microsoft.com/office/powerpoint/2010/main" val="32026930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381000"/>
            <a:ext cx="9601200" cy="685800"/>
          </a:xfrm>
        </p:spPr>
        <p:txBody>
          <a:bodyPr/>
          <a:lstStyle/>
          <a:p>
            <a:r>
              <a:rPr lang="en-US" dirty="0"/>
              <a:t>WHERE CAN THIS BE FOUND?</a:t>
            </a:r>
          </a:p>
        </p:txBody>
      </p:sp>
      <p:sp>
        <p:nvSpPr>
          <p:cNvPr id="14" name="Content Placeholder 13"/>
          <p:cNvSpPr>
            <a:spLocks noGrp="1"/>
          </p:cNvSpPr>
          <p:nvPr>
            <p:ph idx="1"/>
          </p:nvPr>
        </p:nvSpPr>
        <p:spPr>
          <a:xfrm>
            <a:off x="1179512" y="1066800"/>
            <a:ext cx="9715499" cy="5257800"/>
          </a:xfrm>
        </p:spPr>
        <p:txBody>
          <a:bodyPr>
            <a:noAutofit/>
          </a:bodyPr>
          <a:lstStyle/>
          <a:p>
            <a:r>
              <a:rPr lang="en-US" sz="2800" dirty="0"/>
              <a:t>Only IN CHRIST!  John 1:4 “In Him was life…”</a:t>
            </a:r>
          </a:p>
          <a:p>
            <a:r>
              <a:rPr lang="en-US" sz="2800" dirty="0"/>
              <a:t>John 11:25 “I am the resurrection and the life…”</a:t>
            </a:r>
          </a:p>
          <a:p>
            <a:r>
              <a:rPr lang="en-US" sz="2800" dirty="0"/>
              <a:t>1 John 5:12 “He who has the Son has life…”</a:t>
            </a:r>
          </a:p>
          <a:p>
            <a:r>
              <a:rPr lang="en-US" sz="2800" dirty="0"/>
              <a:t>Ephesians 1:22,23 “God put all things under Christ’s feet, and gave Christ to be head over all things to the church, which is Christ’s body, the fullness of God who fills all in all.”</a:t>
            </a:r>
          </a:p>
          <a:p>
            <a:r>
              <a:rPr lang="en-US" sz="2800" dirty="0"/>
              <a:t>To be IN CHRIST is to be IN HIS BODY, which is the CHURCH!</a:t>
            </a:r>
          </a:p>
          <a:p>
            <a:r>
              <a:rPr lang="en-US" sz="2800" dirty="0"/>
              <a:t>That is where those who have LIFE are found today</a:t>
            </a:r>
          </a:p>
        </p:txBody>
      </p:sp>
    </p:spTree>
    <p:extLst>
      <p:ext uri="{BB962C8B-B14F-4D97-AF65-F5344CB8AC3E}">
        <p14:creationId xmlns:p14="http://schemas.microsoft.com/office/powerpoint/2010/main" val="28457025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381000"/>
            <a:ext cx="9601200" cy="685800"/>
          </a:xfrm>
        </p:spPr>
        <p:txBody>
          <a:bodyPr/>
          <a:lstStyle/>
          <a:p>
            <a:r>
              <a:rPr lang="en-US" dirty="0"/>
              <a:t>HOW MAY WE RECEIVE THIS GIFT?</a:t>
            </a:r>
          </a:p>
        </p:txBody>
      </p:sp>
      <p:sp>
        <p:nvSpPr>
          <p:cNvPr id="14" name="Content Placeholder 13"/>
          <p:cNvSpPr>
            <a:spLocks noGrp="1"/>
          </p:cNvSpPr>
          <p:nvPr>
            <p:ph idx="1"/>
          </p:nvPr>
        </p:nvSpPr>
        <p:spPr>
          <a:xfrm>
            <a:off x="1179512" y="1066800"/>
            <a:ext cx="9715499" cy="5257800"/>
          </a:xfrm>
        </p:spPr>
        <p:txBody>
          <a:bodyPr>
            <a:noAutofit/>
          </a:bodyPr>
          <a:lstStyle/>
          <a:p>
            <a:r>
              <a:rPr lang="en-US" sz="2800" dirty="0"/>
              <a:t>“</a:t>
            </a:r>
            <a:r>
              <a:rPr lang="en-US" sz="3200" dirty="0"/>
              <a:t>You are eligible for a FREE GIFT!”</a:t>
            </a:r>
          </a:p>
          <a:p>
            <a:r>
              <a:rPr lang="en-US" sz="3200" dirty="0"/>
              <a:t>Do you have to do anything to get it?  YES!</a:t>
            </a:r>
          </a:p>
          <a:p>
            <a:r>
              <a:rPr lang="en-US" sz="3200" dirty="0"/>
              <a:t>Will you EARN IT?  NO!</a:t>
            </a:r>
          </a:p>
          <a:p>
            <a:r>
              <a:rPr lang="en-US" sz="3200" dirty="0"/>
              <a:t>Galatians 3:26,27 “all sons of God through faith in Christ Jesus…..as many of you as were baptized into Christ have put on Christ.”</a:t>
            </a:r>
          </a:p>
          <a:p>
            <a:r>
              <a:rPr lang="en-US" sz="3200" dirty="0"/>
              <a:t>BELIEF that leads to BAPTISM = sons of God</a:t>
            </a:r>
          </a:p>
          <a:p>
            <a:r>
              <a:rPr lang="en-US" sz="3200" dirty="0"/>
              <a:t>John 15:10 “If you keep My commandments”</a:t>
            </a:r>
          </a:p>
          <a:p>
            <a:r>
              <a:rPr lang="en-US" sz="3200" dirty="0"/>
              <a:t>Revelation 2:10</a:t>
            </a:r>
            <a:r>
              <a:rPr lang="en-US" sz="3200" i="1" dirty="0"/>
              <a:t>b</a:t>
            </a:r>
            <a:r>
              <a:rPr lang="en-US" sz="3200" dirty="0"/>
              <a:t>; 3:1-6</a:t>
            </a:r>
          </a:p>
        </p:txBody>
      </p:sp>
    </p:spTree>
    <p:extLst>
      <p:ext uri="{BB962C8B-B14F-4D97-AF65-F5344CB8AC3E}">
        <p14:creationId xmlns:p14="http://schemas.microsoft.com/office/powerpoint/2010/main" val="21238023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93812" y="381000"/>
            <a:ext cx="9601200" cy="3429000"/>
          </a:xfrm>
        </p:spPr>
        <p:txBody>
          <a:bodyPr>
            <a:normAutofit fontScale="90000"/>
          </a:bodyPr>
          <a:lstStyle/>
          <a:p>
            <a:pPr algn="ctr">
              <a:lnSpc>
                <a:spcPct val="100000"/>
              </a:lnSpc>
            </a:pPr>
            <a:r>
              <a:rPr lang="en-US" sz="6000" dirty="0"/>
              <a:t>WHAT CAN YOU EXPECT TO RECEIVE IN THAT GREAT, LAST DAY OF RECKONING?</a:t>
            </a:r>
          </a:p>
        </p:txBody>
      </p:sp>
      <p:sp>
        <p:nvSpPr>
          <p:cNvPr id="14" name="Content Placeholder 13"/>
          <p:cNvSpPr>
            <a:spLocks noGrp="1"/>
          </p:cNvSpPr>
          <p:nvPr>
            <p:ph idx="1"/>
          </p:nvPr>
        </p:nvSpPr>
        <p:spPr>
          <a:xfrm>
            <a:off x="1179513" y="3886200"/>
            <a:ext cx="9715499" cy="2438400"/>
          </a:xfrm>
        </p:spPr>
        <p:txBody>
          <a:bodyPr>
            <a:noAutofit/>
          </a:bodyPr>
          <a:lstStyle/>
          <a:p>
            <a:pPr marL="0" indent="0" algn="ctr">
              <a:buNone/>
            </a:pPr>
            <a:r>
              <a:rPr lang="en-US" sz="3600" dirty="0"/>
              <a:t>WAGES OR GIFT?</a:t>
            </a:r>
          </a:p>
          <a:p>
            <a:pPr marL="0" indent="0" algn="ctr">
              <a:buNone/>
            </a:pPr>
            <a:r>
              <a:rPr lang="en-US" sz="3600" dirty="0"/>
              <a:t>ONLY TWO CHOICES!</a:t>
            </a:r>
          </a:p>
          <a:p>
            <a:pPr marL="0" indent="0" algn="ctr">
              <a:buNone/>
            </a:pPr>
            <a:r>
              <a:rPr lang="en-US" sz="3600" dirty="0"/>
              <a:t>WE WILL ALL RECEIVE ONE OR THE OTHER!</a:t>
            </a:r>
            <a:endParaRPr lang="en-US" sz="4000" dirty="0"/>
          </a:p>
        </p:txBody>
      </p:sp>
    </p:spTree>
    <p:extLst>
      <p:ext uri="{BB962C8B-B14F-4D97-AF65-F5344CB8AC3E}">
        <p14:creationId xmlns:p14="http://schemas.microsoft.com/office/powerpoint/2010/main" val="34231614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01115" id="{6D802E96-7B24-457C-A326-69AF839D4486}" vid="{C3FFE3C6-9A62-4BEA-9FE0-A8BC12B9BCCA}"/>
    </a:ext>
  </a:ext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1360511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TP102801114</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706531</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35E791-7449-4708-8DE9-182EC4D8A134}">
  <ds:schemaRefs>
    <ds:schemaRef ds:uri="4873beb7-5857-4685-be1f-d57550cc96cc"/>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EB9514F-6A45-47F4-BC6D-A865E29717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Woodgrain nature presentation (widescreen)</Template>
  <TotalTime>217</TotalTime>
  <Words>463</Words>
  <Application>Microsoft Office PowerPoint</Application>
  <PresentationFormat>Custom</PresentationFormat>
  <Paragraphs>51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Century</vt:lpstr>
      <vt:lpstr>Woodgrain 16x9</vt:lpstr>
      <vt:lpstr>PowerPoint Presentation</vt:lpstr>
      <vt:lpstr>Romans 6:15-23</vt:lpstr>
      <vt:lpstr>SLAVE</vt:lpstr>
      <vt:lpstr>What Do You Expect To Receive?</vt:lpstr>
      <vt:lpstr>SIN DEFINED</vt:lpstr>
      <vt:lpstr>WAGES OF SIN</vt:lpstr>
      <vt:lpstr>FREE GIFT OF GOD</vt:lpstr>
      <vt:lpstr>WHERE CAN THIS BE FOUND?</vt:lpstr>
      <vt:lpstr>HOW MAY WE RECEIVE THIS GIFT?</vt:lpstr>
      <vt:lpstr>WHAT CAN YOU EXPECT TO RECEIVE IN THAT GREAT, LAST DAY OF RECKONING?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18</cp:revision>
  <dcterms:created xsi:type="dcterms:W3CDTF">2022-12-03T20:19:45Z</dcterms:created>
  <dcterms:modified xsi:type="dcterms:W3CDTF">2022-12-03T23:57:31Z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